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0"/>
  </p:handoutMasterIdLst>
  <p:sldIdLst>
    <p:sldId id="256" r:id="rId2"/>
    <p:sldId id="268" r:id="rId3"/>
    <p:sldId id="267" r:id="rId4"/>
    <p:sldId id="266" r:id="rId5"/>
    <p:sldId id="269" r:id="rId6"/>
    <p:sldId id="270" r:id="rId7"/>
    <p:sldId id="271" r:id="rId8"/>
    <p:sldId id="257" r:id="rId9"/>
    <p:sldId id="258" r:id="rId10"/>
    <p:sldId id="259" r:id="rId11"/>
    <p:sldId id="260" r:id="rId12"/>
    <p:sldId id="272" r:id="rId13"/>
    <p:sldId id="262" r:id="rId14"/>
    <p:sldId id="264" r:id="rId15"/>
    <p:sldId id="273" r:id="rId16"/>
    <p:sldId id="265" r:id="rId17"/>
    <p:sldId id="275" r:id="rId18"/>
    <p:sldId id="274" r:id="rId19"/>
  </p:sldIdLst>
  <p:sldSz cx="9144000" cy="6858000" type="screen4x3"/>
  <p:notesSz cx="6781800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51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43020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70" y="0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DD9D54F0-946E-4C11-BDFB-EF74772F9D21}" type="datetimeFigureOut">
              <a:rPr lang="fa-IR" smtClean="0"/>
              <a:t>1433/11/01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4302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70" y="9428583"/>
            <a:ext cx="2938780" cy="496332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584071E2-3728-4404-91C6-C305B9AB71E2}" type="slidenum">
              <a:rPr lang="fa-IR" smtClean="0"/>
              <a:t>‹#›</a:t>
            </a:fld>
            <a:endParaRPr lang="fa-I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410B503-2F71-4833-B085-BC15511B2D43}" type="datetimeFigureOut">
              <a:rPr lang="en-US" smtClean="0"/>
              <a:pPr/>
              <a:t>9/16/2012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E1B5CC44-9D28-4A84-8A45-4F0FEC21E94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dostar-e-emenibimar_1390.pdf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0200" y="533400"/>
            <a:ext cx="7239000" cy="2868168"/>
          </a:xfrm>
        </p:spPr>
        <p:txBody>
          <a:bodyPr>
            <a:normAutofit/>
          </a:bodyPr>
          <a:lstStyle/>
          <a:p>
            <a:r>
              <a:rPr lang="fa-IR" sz="5400" dirty="0"/>
              <a:t>9</a:t>
            </a:r>
            <a:r>
              <a:rPr lang="fa-IR" sz="5400" dirty="0" smtClean="0"/>
              <a:t> راه حل ایمنی </a:t>
            </a:r>
            <a:r>
              <a:rPr lang="fa-IR" sz="6000" dirty="0" smtClean="0"/>
              <a:t>بیمار</a:t>
            </a:r>
            <a:endParaRPr lang="en-US" sz="6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4876800"/>
            <a:ext cx="3505200" cy="1752600"/>
          </a:xfrm>
        </p:spPr>
        <p:txBody>
          <a:bodyPr>
            <a:normAutofit/>
          </a:bodyPr>
          <a:lstStyle/>
          <a:p>
            <a:pPr algn="ctr"/>
            <a:r>
              <a:rPr lang="fa-IR" sz="3200" dirty="0" smtClean="0"/>
              <a:t>دکتر رجبی </a:t>
            </a:r>
          </a:p>
          <a:p>
            <a:pPr algn="ctr"/>
            <a:r>
              <a:rPr lang="fa-IR" sz="2000" dirty="0" smtClean="0"/>
              <a:t>کارشناس مسئول حاکمیت بالینی دانشگاه</a:t>
            </a:r>
            <a:r>
              <a:rPr lang="fa-IR" sz="2800" dirty="0" smtClean="0"/>
              <a:t> 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9416"/>
            <a:ext cx="7391400" cy="4846320"/>
          </a:xfrm>
        </p:spPr>
        <p:txBody>
          <a:bodyPr>
            <a:normAutofit/>
          </a:bodyPr>
          <a:lstStyle/>
          <a:p>
            <a:r>
              <a:rPr lang="en-US" sz="6600" dirty="0" smtClean="0"/>
              <a:t>TO Err is human</a:t>
            </a:r>
            <a:endParaRPr lang="fa-IR" sz="6600" dirty="0" smtClean="0"/>
          </a:p>
          <a:p>
            <a:pPr>
              <a:buNone/>
            </a:pPr>
            <a:r>
              <a:rPr lang="fa-IR" sz="6600" dirty="0" smtClean="0"/>
              <a:t>پس          </a:t>
            </a:r>
          </a:p>
          <a:p>
            <a:pPr algn="ctr">
              <a:buNone/>
            </a:pPr>
            <a:r>
              <a:rPr lang="fa-IR" sz="4300" dirty="0" smtClean="0"/>
              <a:t>می بایست مداخلات سلیقه ای انسانی به حداقل رسانده شود  </a:t>
            </a:r>
            <a:endParaRPr lang="en-US" sz="4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ارکان حاکمیت بالینی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تعامل با بیمار و جامعه </a:t>
            </a:r>
          </a:p>
          <a:p>
            <a:pPr algn="r" rtl="1"/>
            <a:r>
              <a:rPr lang="fa-IR" dirty="0" smtClean="0"/>
              <a:t>مدیریت کارکنان </a:t>
            </a:r>
          </a:p>
          <a:p>
            <a:pPr algn="r" rtl="1"/>
            <a:r>
              <a:rPr lang="fa-IR" dirty="0" smtClean="0"/>
              <a:t>استفاده از اطلاعات </a:t>
            </a:r>
          </a:p>
          <a:p>
            <a:pPr algn="r" rtl="1"/>
            <a:r>
              <a:rPr lang="fa-IR" dirty="0" smtClean="0"/>
              <a:t>ممیزی بالینی </a:t>
            </a:r>
          </a:p>
          <a:p>
            <a:pPr algn="r" rtl="1"/>
            <a:r>
              <a:rPr lang="fa-IR" dirty="0" smtClean="0"/>
              <a:t>اثربخشی بالینی</a:t>
            </a:r>
          </a:p>
          <a:p>
            <a:pPr algn="r" rtl="1"/>
            <a:r>
              <a:rPr lang="fa-IR" dirty="0" smtClean="0">
                <a:solidFill>
                  <a:srgbClr val="FF0000"/>
                </a:solidFill>
              </a:rPr>
              <a:t>مدیریت خطر</a:t>
            </a:r>
          </a:p>
          <a:p>
            <a:pPr algn="r" rtl="1"/>
            <a:r>
              <a:rPr lang="fa-IR" dirty="0" smtClean="0"/>
              <a:t>آموزش و مهارت آموزی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3566160"/>
          </a:xfrm>
        </p:spPr>
        <p:txBody>
          <a:bodyPr>
            <a:normAutofit/>
          </a:bodyPr>
          <a:lstStyle/>
          <a:p>
            <a:pPr algn="ctr" rtl="1"/>
            <a:r>
              <a:rPr lang="fa-IR" dirty="0" smtClean="0"/>
              <a:t>اولین و مهمترین اصل در مراکز بهداشتی و درمانی </a:t>
            </a:r>
            <a:br>
              <a:rPr lang="fa-IR" dirty="0" smtClean="0"/>
            </a:br>
            <a:r>
              <a:rPr lang="fa-IR" dirty="0" smtClean="0"/>
              <a:t>آسیب نرساندن به بیمار است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7239000" cy="5541336"/>
          </a:xfrm>
        </p:spPr>
        <p:txBody>
          <a:bodyPr/>
          <a:lstStyle/>
          <a:p>
            <a:pPr algn="r" rtl="1"/>
            <a:r>
              <a:rPr lang="fa-IR" dirty="0" smtClean="0"/>
              <a:t>توجه به داروهای با نام و تلفظ مشابه </a:t>
            </a:r>
          </a:p>
          <a:p>
            <a:pPr algn="r" rtl="1"/>
            <a:r>
              <a:rPr lang="fa-IR" dirty="0" smtClean="0"/>
              <a:t>توجه به مشخصات فردی و شناسایی صحیح بیمار </a:t>
            </a:r>
          </a:p>
          <a:p>
            <a:pPr algn="r" rtl="1"/>
            <a:r>
              <a:rPr lang="fa-IR" dirty="0" smtClean="0"/>
              <a:t>ارتباط موثر در زمان تحویل بیمار</a:t>
            </a:r>
          </a:p>
          <a:p>
            <a:pPr algn="r" rtl="1"/>
            <a:r>
              <a:rPr lang="fa-IR" dirty="0" smtClean="0"/>
              <a:t>انجام پروسیجر صحیح در محل صحیح </a:t>
            </a:r>
          </a:p>
          <a:p>
            <a:pPr algn="r" rtl="1"/>
            <a:r>
              <a:rPr lang="fa-IR" dirty="0" smtClean="0"/>
              <a:t>کنترل غلظت محلول های الکترولیتی </a:t>
            </a:r>
          </a:p>
          <a:p>
            <a:pPr algn="r" rtl="1"/>
            <a:r>
              <a:rPr lang="fa-IR" dirty="0" smtClean="0"/>
              <a:t>اطمینان از صحت دارو درمانی در مراحل انتقالی ارائه خدمات </a:t>
            </a:r>
          </a:p>
          <a:p>
            <a:pPr algn="r" rtl="1"/>
            <a:r>
              <a:rPr lang="fa-IR" dirty="0" smtClean="0"/>
              <a:t>اجتناب از اتصالات نادرست سوند و لوله ها </a:t>
            </a:r>
          </a:p>
          <a:p>
            <a:pPr algn="r" rtl="1"/>
            <a:r>
              <a:rPr lang="fa-IR" dirty="0" smtClean="0"/>
              <a:t> استفاده صرفا یکباره از وسایل تزریقات </a:t>
            </a:r>
          </a:p>
          <a:p>
            <a:pPr algn="r" rtl="1"/>
            <a:r>
              <a:rPr lang="fa-IR" dirty="0" smtClean="0"/>
              <a:t>بهداشت دست ها</a:t>
            </a:r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dirty="0" smtClean="0"/>
              <a:t>اصول کلی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7239000" cy="4017336"/>
          </a:xfrm>
        </p:spPr>
        <p:txBody>
          <a:bodyPr/>
          <a:lstStyle/>
          <a:p>
            <a:pPr algn="r" rtl="1"/>
            <a:r>
              <a:rPr lang="fa-IR" dirty="0" smtClean="0"/>
              <a:t>داشتن </a:t>
            </a:r>
            <a:r>
              <a:rPr lang="en-US" dirty="0" smtClean="0"/>
              <a:t>policy</a:t>
            </a:r>
            <a:r>
              <a:rPr lang="fa-IR" dirty="0" smtClean="0"/>
              <a:t> مدون و ابلاغ رسمی </a:t>
            </a:r>
          </a:p>
          <a:p>
            <a:pPr algn="r" rtl="1"/>
            <a:r>
              <a:rPr lang="fa-IR" dirty="0" smtClean="0"/>
              <a:t>تدوین پروسیجر مشخص و ابلاغ به واحدهای مرتبط </a:t>
            </a:r>
          </a:p>
          <a:p>
            <a:pPr algn="r" rtl="1"/>
            <a:r>
              <a:rPr lang="fa-IR" dirty="0" smtClean="0"/>
              <a:t>تدوین برنامه نظارت (</a:t>
            </a:r>
            <a:r>
              <a:rPr lang="en-US" dirty="0" smtClean="0"/>
              <a:t>walk round</a:t>
            </a:r>
            <a:r>
              <a:rPr lang="fa-IR" dirty="0" smtClean="0"/>
              <a:t> )مدیریت ایمنی بیمار</a:t>
            </a:r>
          </a:p>
          <a:p>
            <a:pPr algn="r" rtl="1"/>
            <a:r>
              <a:rPr lang="fa-IR" dirty="0" smtClean="0"/>
              <a:t>انجام راندها و ارائه فیدبک به بخش و </a:t>
            </a:r>
            <a:r>
              <a:rPr lang="fa-IR" u="sng" dirty="0" smtClean="0"/>
              <a:t>فرد مربوطه</a:t>
            </a:r>
          </a:p>
          <a:p>
            <a:pPr algn="r" rtl="1"/>
            <a:r>
              <a:rPr lang="fa-IR" dirty="0" smtClean="0"/>
              <a:t> چک مجدد جهت اطمینان از استقرار استانداردها  </a:t>
            </a:r>
          </a:p>
          <a:p>
            <a:pPr algn="r" rtl="1"/>
            <a:endParaRPr lang="fa-IR" u="sng" dirty="0" smtClean="0"/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844541014_pdca_cycle[1]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" y="381000"/>
            <a:ext cx="7467600" cy="6033294"/>
          </a:xfr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7239000" cy="1143000"/>
          </a:xfrm>
        </p:spPr>
        <p:txBody>
          <a:bodyPr>
            <a:noAutofit/>
          </a:bodyPr>
          <a:lstStyle/>
          <a:p>
            <a:pPr algn="ctr" rtl="1"/>
            <a:r>
              <a:rPr lang="fa-IR" sz="2800" dirty="0" smtClean="0">
                <a:solidFill>
                  <a:srgbClr val="FF0000"/>
                </a:solidFill>
                <a:latin typeface="Gill Sans MT" pitchFamily="34" charset="0"/>
                <a:cs typeface="B Titr" pitchFamily="2" charset="-78"/>
              </a:rPr>
              <a:t>توجه به داروها با نام و تلفظ مشابه جهت جلوگیری از خطای دارویی</a:t>
            </a:r>
            <a:r>
              <a:rPr lang="en-US" sz="2800" dirty="0" smtClean="0">
                <a:solidFill>
                  <a:srgbClr val="FF0000"/>
                </a:solidFill>
                <a:latin typeface="Gill Sans MT" pitchFamily="34" charset="0"/>
                <a:cs typeface="B Titr" pitchFamily="2" charset="-78"/>
              </a:rPr>
              <a:t/>
            </a:r>
            <a:br>
              <a:rPr lang="en-US" sz="2800" dirty="0" smtClean="0">
                <a:solidFill>
                  <a:srgbClr val="FF0000"/>
                </a:solidFill>
                <a:latin typeface="Gill Sans MT" pitchFamily="34" charset="0"/>
                <a:cs typeface="B Titr" pitchFamily="2" charset="-78"/>
              </a:rPr>
            </a:b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9416"/>
            <a:ext cx="8077200" cy="4846320"/>
          </a:xfrm>
        </p:spPr>
        <p:txBody>
          <a:bodyPr/>
          <a:lstStyle/>
          <a:p>
            <a:pPr algn="r" rtl="1"/>
            <a:r>
              <a:rPr lang="fa-IR" dirty="0" smtClean="0"/>
              <a:t>توجه در نوشتار     در دستورات پزشکی </a:t>
            </a:r>
          </a:p>
          <a:p>
            <a:pPr algn="r" rtl="1">
              <a:buNone/>
            </a:pPr>
            <a:r>
              <a:rPr lang="fa-IR" dirty="0" smtClean="0"/>
              <a:t>                           در درخواست از داروخانه بیمارستان </a:t>
            </a:r>
          </a:p>
          <a:p>
            <a:pPr algn="r" rtl="1">
              <a:buNone/>
            </a:pPr>
            <a:r>
              <a:rPr lang="fa-IR" dirty="0" smtClean="0"/>
              <a:t>                           در گزارشات پرستاری </a:t>
            </a:r>
          </a:p>
          <a:p>
            <a:pPr algn="r" rtl="1">
              <a:buNone/>
            </a:pPr>
            <a:endParaRPr lang="fa-IR" dirty="0" smtClean="0"/>
          </a:p>
          <a:p>
            <a:pPr algn="r" rtl="1">
              <a:buNone/>
            </a:pPr>
            <a:endParaRPr lang="fa-IR" dirty="0" smtClean="0"/>
          </a:p>
          <a:p>
            <a:pPr algn="r" rtl="1">
              <a:buNone/>
            </a:pPr>
            <a:r>
              <a:rPr lang="fa-IR" dirty="0" smtClean="0"/>
              <a:t>توجه در گفتار        در دستورات شفاهی پزشکی </a:t>
            </a:r>
          </a:p>
          <a:p>
            <a:pPr algn="r" rtl="1">
              <a:buNone/>
            </a:pPr>
            <a:r>
              <a:rPr lang="fa-IR" dirty="0" smtClean="0"/>
              <a:t>                          در تحویل بیماران </a:t>
            </a:r>
          </a:p>
          <a:p>
            <a:pPr algn="r" rtl="1">
              <a:buNone/>
            </a:pPr>
            <a:endParaRPr lang="fa-IR" dirty="0" smtClean="0"/>
          </a:p>
          <a:p>
            <a:pPr algn="r" rtl="1">
              <a:buNone/>
            </a:pPr>
            <a:r>
              <a:rPr lang="fa-IR" dirty="0" smtClean="0"/>
              <a:t>توجه در شنیدار     در شرح حال گیری از بیمار</a:t>
            </a:r>
          </a:p>
          <a:p>
            <a:pPr algn="r" rtl="1">
              <a:buNone/>
            </a:pPr>
            <a:r>
              <a:rPr lang="fa-IR" dirty="0" smtClean="0"/>
              <a:t>                            </a:t>
            </a:r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822960"/>
          </a:xfrm>
        </p:spPr>
        <p:txBody>
          <a:bodyPr>
            <a:normAutofit/>
          </a:bodyPr>
          <a:lstStyle/>
          <a:p>
            <a:pPr algn="ctr"/>
            <a:r>
              <a:rPr lang="fa-IR" sz="2800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  <a:t>توجه به مشخصات فردی و شناسایی صحیح بیمار </a:t>
            </a:r>
            <a:endParaRPr lang="en-US" sz="2800" dirty="0">
              <a:solidFill>
                <a:srgbClr val="7030A0"/>
              </a:solidFill>
              <a:ea typeface="Calibri" pitchFamily="34" charset="0"/>
              <a:cs typeface="B Titr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9416"/>
            <a:ext cx="7696200" cy="4846320"/>
          </a:xfrm>
        </p:spPr>
        <p:txBody>
          <a:bodyPr/>
          <a:lstStyle/>
          <a:p>
            <a:pPr algn="r" rtl="1"/>
            <a:r>
              <a:rPr lang="fa-IR" dirty="0" smtClean="0"/>
              <a:t>شناسایی بیمار می بایست مبتنی بر مشخصات فردی هر بیمار باشد </a:t>
            </a:r>
          </a:p>
          <a:p>
            <a:pPr algn="r" rtl="1"/>
            <a:endParaRPr lang="fa-IR" dirty="0" smtClean="0"/>
          </a:p>
          <a:p>
            <a:pPr algn="r" rtl="1">
              <a:buNone/>
            </a:pPr>
            <a:r>
              <a:rPr lang="fa-IR" dirty="0" smtClean="0"/>
              <a:t>          توجه به بیماران هم نام </a:t>
            </a:r>
          </a:p>
          <a:p>
            <a:pPr algn="r" rtl="1">
              <a:buNone/>
            </a:pPr>
            <a:r>
              <a:rPr lang="fa-IR" dirty="0" smtClean="0"/>
              <a:t>          تعریف هم زمان چند آیتم شناسایی که خطر را کمتر کند </a:t>
            </a:r>
          </a:p>
          <a:p>
            <a:pPr algn="r" rtl="1">
              <a:buNone/>
            </a:pPr>
            <a:r>
              <a:rPr lang="fa-IR" dirty="0" smtClean="0"/>
              <a:t>          توجه به شناسایی بیماران با سطح هوشیاری پایین </a:t>
            </a:r>
          </a:p>
          <a:p>
            <a:pPr algn="r" rtl="1">
              <a:buNone/>
            </a:pPr>
            <a:r>
              <a:rPr lang="fa-IR" dirty="0" smtClean="0"/>
              <a:t>          توجه به شناسایی کودکان بیمار </a:t>
            </a:r>
          </a:p>
          <a:p>
            <a:pPr algn="r" rtl="1"/>
            <a:endParaRPr lang="fa-IR" dirty="0" smtClean="0"/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3200" dirty="0" smtClean="0">
                <a:solidFill>
                  <a:schemeClr val="tx1"/>
                </a:solidFill>
                <a:cs typeface="B Titr" pitchFamily="2" charset="-78"/>
              </a:rPr>
              <a:t>ارتباط موثر در زمان تحویل بیمار</a:t>
            </a:r>
            <a:r>
              <a:rPr lang="en-US" sz="4000" dirty="0" smtClean="0">
                <a:solidFill>
                  <a:schemeClr val="tx1"/>
                </a:solidFill>
                <a:cs typeface="B Titr" pitchFamily="2" charset="-78"/>
              </a:rPr>
              <a:t/>
            </a:r>
            <a:br>
              <a:rPr lang="en-US" sz="4000" dirty="0" smtClean="0">
                <a:solidFill>
                  <a:schemeClr val="tx1"/>
                </a:solidFill>
                <a:cs typeface="B Titr" pitchFamily="2" charset="-78"/>
              </a:rPr>
            </a:br>
            <a:endParaRPr lang="en-US" dirty="0"/>
          </a:p>
        </p:txBody>
      </p:sp>
      <p:pic>
        <p:nvPicPr>
          <p:cNvPr id="4" name="Content Placeholder 3" descr="stress2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2175" y="2828131"/>
            <a:ext cx="3829050" cy="2409825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239000" cy="853440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sz="3600" dirty="0" smtClean="0">
                <a:solidFill>
                  <a:srgbClr val="92D050"/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  <a:t>انجام پروسیجر صحیح در محل صحیح بدن بیمار</a:t>
            </a:r>
            <a:r>
              <a:rPr lang="en-US" sz="4000" dirty="0" smtClean="0">
                <a:solidFill>
                  <a:srgbClr val="92D050"/>
                </a:solidFill>
                <a:ea typeface="Calibri" pitchFamily="34" charset="0"/>
                <a:cs typeface="B Titr" pitchFamily="2" charset="-78"/>
              </a:rPr>
              <a:t/>
            </a:r>
            <a:br>
              <a:rPr lang="en-US" sz="4000" dirty="0" smtClean="0">
                <a:solidFill>
                  <a:srgbClr val="92D050"/>
                </a:solidFill>
                <a:ea typeface="Calibri" pitchFamily="34" charset="0"/>
                <a:cs typeface="B Titr" pitchFamily="2" charset="-78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fa-IR" dirty="0" smtClean="0"/>
              <a:t>سالانه حدود 234 میلیون جراحی در جهان انجام می شود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سالانه حدود یک میلیون مرگ و هفده میلیون عوارض ناتوان کننده نتیجه این تعداد جراحی است</a:t>
            </a:r>
          </a:p>
          <a:p>
            <a:pPr algn="r" rtl="1"/>
            <a:endParaRPr lang="fa-IR" dirty="0" smtClean="0"/>
          </a:p>
          <a:p>
            <a:pPr algn="r" rtl="1">
              <a:buNone/>
            </a:pPr>
            <a:r>
              <a:rPr lang="fa-IR" dirty="0" smtClean="0"/>
              <a:t>                             پس</a:t>
            </a:r>
          </a:p>
          <a:p>
            <a:pPr algn="r" rtl="1">
              <a:buNone/>
            </a:pPr>
            <a:r>
              <a:rPr lang="fa-IR" dirty="0" smtClean="0"/>
              <a:t> </a:t>
            </a:r>
          </a:p>
          <a:p>
            <a:pPr algn="r" rtl="1">
              <a:buNone/>
            </a:pPr>
            <a:r>
              <a:rPr lang="fa-IR" dirty="0" smtClean="0"/>
              <a:t>      ایمنی جراحی یک دغدغه جهانی است</a:t>
            </a:r>
          </a:p>
          <a:p>
            <a:pPr algn="r" rtl="1"/>
            <a:endParaRPr lang="fa-IR" dirty="0" smtClean="0"/>
          </a:p>
          <a:p>
            <a:pPr algn="r" rtl="1"/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r" rtl="1"/>
            <a:r>
              <a:rPr lang="fa-IR" dirty="0" smtClean="0"/>
              <a:t>ده رویکرد سازمان جهانی بهداشت برای جراحی ایمن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dirty="0" smtClean="0"/>
              <a:t>Correct patient  correct site</a:t>
            </a:r>
          </a:p>
          <a:p>
            <a:pPr algn="l"/>
            <a:r>
              <a:rPr lang="en-US" dirty="0" smtClean="0"/>
              <a:t>Anesthetics</a:t>
            </a:r>
          </a:p>
          <a:p>
            <a:pPr algn="l"/>
            <a:r>
              <a:rPr lang="en-US" dirty="0" smtClean="0"/>
              <a:t>Airway or respiratory function</a:t>
            </a:r>
          </a:p>
          <a:p>
            <a:pPr algn="l"/>
            <a:r>
              <a:rPr lang="en-US" dirty="0" smtClean="0"/>
              <a:t>High blood loss</a:t>
            </a:r>
          </a:p>
          <a:p>
            <a:pPr algn="l"/>
            <a:r>
              <a:rPr lang="en-US" dirty="0" smtClean="0"/>
              <a:t>Allergic or adverse drug reaction</a:t>
            </a:r>
          </a:p>
          <a:p>
            <a:pPr algn="l"/>
            <a:r>
              <a:rPr lang="en-US" dirty="0" smtClean="0"/>
              <a:t>Surgical sit infection</a:t>
            </a:r>
          </a:p>
          <a:p>
            <a:pPr algn="l"/>
            <a:r>
              <a:rPr lang="en-US" dirty="0" smtClean="0"/>
              <a:t>Retention of instruments or sponges</a:t>
            </a:r>
          </a:p>
          <a:p>
            <a:pPr algn="l"/>
            <a:r>
              <a:rPr lang="en-US" dirty="0" smtClean="0"/>
              <a:t>Surgical specimens</a:t>
            </a:r>
          </a:p>
          <a:p>
            <a:pPr algn="l"/>
            <a:r>
              <a:rPr lang="en-US" dirty="0" smtClean="0"/>
              <a:t>Communication</a:t>
            </a:r>
          </a:p>
          <a:p>
            <a:pPr algn="l"/>
            <a:r>
              <a:rPr lang="en-US" dirty="0" smtClean="0"/>
              <a:t>surveillance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762000"/>
            <a:ext cx="7239000" cy="1691640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sz="36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  <a:t/>
            </a:r>
            <a:br>
              <a:rPr lang="fa-IR" sz="36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</a:br>
            <a:r>
              <a:rPr lang="fa-IR" sz="36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  <a:t/>
            </a:r>
            <a:br>
              <a:rPr lang="fa-IR" sz="36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</a:br>
            <a:r>
              <a:rPr lang="fa-IR" sz="36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  <a:t>اطمینان از صحت دارو درمانی در مراحل انتقالی ارائه خدمات </a:t>
            </a:r>
            <a:br>
              <a:rPr lang="fa-IR" sz="36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</a:br>
            <a:r>
              <a:rPr lang="fa-IR" sz="3600" dirty="0" smtClean="0">
                <a:solidFill>
                  <a:srgbClr val="0070C0"/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  <a:t>(تلفیق دارویی )</a:t>
            </a:r>
            <a:r>
              <a:rPr lang="en-US" sz="4000" dirty="0" smtClean="0">
                <a:solidFill>
                  <a:srgbClr val="0070C0"/>
                </a:solidFill>
                <a:ea typeface="Calibri" pitchFamily="34" charset="0"/>
                <a:cs typeface="B Titr" pitchFamily="2" charset="-78"/>
              </a:rPr>
              <a:t/>
            </a:r>
            <a:br>
              <a:rPr lang="en-US" sz="4000" dirty="0" smtClean="0">
                <a:solidFill>
                  <a:srgbClr val="0070C0"/>
                </a:solidFill>
                <a:ea typeface="Calibri" pitchFamily="34" charset="0"/>
                <a:cs typeface="B Titr" pitchFamily="2" charset="-78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590800"/>
            <a:ext cx="7239000" cy="3864936"/>
          </a:xfrm>
        </p:spPr>
        <p:txBody>
          <a:bodyPr/>
          <a:lstStyle/>
          <a:p>
            <a:pPr algn="r" rtl="1"/>
            <a:r>
              <a:rPr lang="fa-IR" dirty="0" smtClean="0"/>
              <a:t>شرح حال دقیق پزشکی </a:t>
            </a:r>
          </a:p>
          <a:p>
            <a:pPr algn="r" rtl="1"/>
            <a:r>
              <a:rPr lang="fa-IR" dirty="0" smtClean="0"/>
              <a:t>شرح حال پرستاری </a:t>
            </a:r>
          </a:p>
          <a:p>
            <a:pPr algn="r" rtl="1"/>
            <a:r>
              <a:rPr lang="fa-IR" dirty="0" smtClean="0"/>
              <a:t>ثبت کلیه داروهای مورد مصرف بیمار در پرونده </a:t>
            </a:r>
          </a:p>
          <a:p>
            <a:pPr algn="r" rtl="1"/>
            <a:r>
              <a:rPr lang="fa-IR" dirty="0" smtClean="0"/>
              <a:t>استفاده از مشاوره داروساز در تداخلات دارویی</a:t>
            </a:r>
          </a:p>
          <a:p>
            <a:pPr algn="r" rtl="1"/>
            <a:r>
              <a:rPr lang="fa-IR" dirty="0" smtClean="0"/>
              <a:t>مدیریت دارو درمانی بیمار  </a:t>
            </a: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239000" cy="1295400"/>
          </a:xfrm>
        </p:spPr>
        <p:txBody>
          <a:bodyPr>
            <a:normAutofit/>
          </a:bodyPr>
          <a:lstStyle/>
          <a:p>
            <a:pPr algn="ctr" rtl="1"/>
            <a:r>
              <a:rPr lang="fa-IR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  <a:t>استفاده صرفاً یکباره از وسائل تزریقات </a:t>
            </a:r>
            <a: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Titr" pitchFamily="2" charset="-78"/>
              </a:rPr>
              <a:t/>
            </a:r>
            <a:br>
              <a:rPr lang="en-US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Titr" pitchFamily="2" charset="-78"/>
              </a:rPr>
            </a:br>
            <a:r>
              <a:rPr lang="fa-IR" sz="4000" dirty="0" smtClean="0">
                <a:solidFill>
                  <a:schemeClr val="accent1">
                    <a:lumMod val="60000"/>
                    <a:lumOff val="40000"/>
                  </a:schemeClr>
                </a:solidFill>
                <a:cs typeface="B Titr" pitchFamily="2" charset="-78"/>
              </a:rPr>
              <a:t>(وسایل یکبارمصرف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2011680"/>
            <a:ext cx="7239000" cy="4160520"/>
          </a:xfrm>
        </p:spPr>
        <p:txBody>
          <a:bodyPr/>
          <a:lstStyle/>
          <a:p>
            <a:pPr algn="r" rtl="1"/>
            <a:r>
              <a:rPr lang="fa-IR" dirty="0" smtClean="0"/>
              <a:t>سالانه حدود 16 بیلیون تزریق در کشورهای درحال توسعه تجویز می شود 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میزان تزریقات غیرایمن از 15% در اروپای شرقی تا 50% در آسیا متفاوت است </a:t>
            </a:r>
          </a:p>
          <a:p>
            <a:pPr algn="r" rtl="1"/>
            <a:endParaRPr lang="fa-IR" dirty="0" smtClean="0"/>
          </a:p>
          <a:p>
            <a:pPr algn="r" rtl="1"/>
            <a:r>
              <a:rPr lang="fa-IR" dirty="0" smtClean="0"/>
              <a:t>تقریبا به ازای هر نفر 3.4 تزریق در سال </a:t>
            </a:r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990600"/>
            <a:ext cx="8077200" cy="5465136"/>
          </a:xfrm>
        </p:spPr>
        <p:txBody>
          <a:bodyPr/>
          <a:lstStyle/>
          <a:p>
            <a:pPr algn="r" rtl="1"/>
            <a:r>
              <a:rPr lang="fa-IR" dirty="0" smtClean="0"/>
              <a:t>مفهوم تزریق ایمن : </a:t>
            </a:r>
          </a:p>
          <a:p>
            <a:pPr algn="r" rtl="1">
              <a:buNone/>
            </a:pPr>
            <a:endParaRPr lang="fa-IR" dirty="0" smtClean="0"/>
          </a:p>
          <a:p>
            <a:pPr algn="r" rtl="1">
              <a:buNone/>
            </a:pPr>
            <a:r>
              <a:rPr lang="fa-IR" dirty="0" smtClean="0"/>
              <a:t>     تزریقی که درطی آن به بیمار آسیب نرسد</a:t>
            </a:r>
          </a:p>
          <a:p>
            <a:pPr algn="r" rtl="1">
              <a:buNone/>
            </a:pPr>
            <a:r>
              <a:rPr lang="fa-IR" dirty="0" smtClean="0"/>
              <a:t>     تزریقی که درطی آن به ارائه کننده خدمت آسیب نرسد</a:t>
            </a:r>
          </a:p>
          <a:p>
            <a:pPr algn="r" rtl="1">
              <a:buNone/>
            </a:pPr>
            <a:r>
              <a:rPr lang="fa-IR" dirty="0" smtClean="0"/>
              <a:t>     تزریقی که پسماند آن به محیط زیست آسیب نرساند   </a:t>
            </a: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0"/>
            <a:ext cx="7239000" cy="1143000"/>
          </a:xfrm>
        </p:spPr>
        <p:txBody>
          <a:bodyPr>
            <a:normAutofit fontScale="90000"/>
          </a:bodyPr>
          <a:lstStyle/>
          <a:p>
            <a:pPr algn="ctr" rtl="1"/>
            <a:r>
              <a:rPr lang="fa-IR" sz="3100" dirty="0" smtClean="0">
                <a:solidFill>
                  <a:srgbClr val="7030A0"/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  <a:t>بهبود بهداشت دست برای جلوگیری از عفونت مرتبط با مراقبتهای سلامتی </a:t>
            </a:r>
            <a:r>
              <a:rPr lang="en-US" sz="4000" dirty="0" smtClean="0">
                <a:solidFill>
                  <a:srgbClr val="7030A0"/>
                </a:solidFill>
                <a:ea typeface="Calibri" pitchFamily="34" charset="0"/>
                <a:cs typeface="B Titr" pitchFamily="2" charset="-78"/>
              </a:rPr>
              <a:t/>
            </a:r>
            <a:br>
              <a:rPr lang="en-US" sz="4000" dirty="0" smtClean="0">
                <a:solidFill>
                  <a:srgbClr val="7030A0"/>
                </a:solidFill>
                <a:ea typeface="Calibri" pitchFamily="34" charset="0"/>
                <a:cs typeface="B Titr" pitchFamily="2" charset="-78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609416"/>
            <a:ext cx="7391400" cy="5096184"/>
          </a:xfrm>
        </p:spPr>
        <p:txBody>
          <a:bodyPr>
            <a:normAutofit lnSpcReduction="10000"/>
          </a:bodyPr>
          <a:lstStyle/>
          <a:p>
            <a:pPr algn="r" rtl="1"/>
            <a:r>
              <a:rPr lang="fa-IR" dirty="0" smtClean="0"/>
              <a:t>در سال 2004 اتحادیه جهانی ایمنی بیمار تشکیل شد و به عنوان اولین چالش و اولین شعار </a:t>
            </a:r>
          </a:p>
          <a:p>
            <a:pPr algn="ctr" rtl="1">
              <a:buNone/>
            </a:pPr>
            <a:r>
              <a:rPr lang="en-US" sz="3600" dirty="0" smtClean="0">
                <a:solidFill>
                  <a:schemeClr val="tx2"/>
                </a:solidFill>
              </a:rPr>
              <a:t>Clean care is safe care</a:t>
            </a:r>
            <a:endParaRPr lang="fa-IR" sz="3600" smtClean="0">
              <a:solidFill>
                <a:schemeClr val="tx2"/>
              </a:solidFill>
            </a:endParaRPr>
          </a:p>
          <a:p>
            <a:pPr algn="ctr" rtl="1">
              <a:buNone/>
            </a:pPr>
            <a:endParaRPr lang="fa-IR" sz="3600" dirty="0" smtClean="0">
              <a:solidFill>
                <a:schemeClr val="tx2"/>
              </a:solidFill>
            </a:endParaRPr>
          </a:p>
          <a:p>
            <a:pPr algn="just" rtl="1">
              <a:buNone/>
            </a:pPr>
            <a:r>
              <a:rPr lang="fa-IR" sz="2800" dirty="0" smtClean="0"/>
              <a:t>درهر مقطع از زمان 1.4 میلیون نفر از عفونت های مکتسبه از ارائه خدمات بهداشتی و درمانی رنج می برند </a:t>
            </a:r>
          </a:p>
          <a:p>
            <a:pPr algn="just" rtl="1">
              <a:buNone/>
            </a:pPr>
            <a:endParaRPr lang="fa-IR" sz="2800" dirty="0" smtClean="0"/>
          </a:p>
          <a:p>
            <a:pPr algn="just" rtl="1">
              <a:buNone/>
            </a:pPr>
            <a:r>
              <a:rPr lang="fa-IR" sz="2800" dirty="0" smtClean="0"/>
              <a:t>ریت عفونت در کشورها و بیمارستانهای مدرن 10-5% است که این میزان در کشورهای درحال توسعه 20-2 برابر است </a:t>
            </a:r>
            <a:endParaRPr 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7239000" cy="5388936"/>
          </a:xfrm>
        </p:spPr>
        <p:txBody>
          <a:bodyPr/>
          <a:lstStyle/>
          <a:p>
            <a:pPr algn="r" rtl="1"/>
            <a:r>
              <a:rPr lang="fa-IR" sz="2800" dirty="0" smtClean="0">
                <a:solidFill>
                  <a:srgbClr val="C00000"/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  <a:t>کنترل غلظت محلول های الکترولیتی </a:t>
            </a:r>
          </a:p>
          <a:p>
            <a:pPr algn="r" rtl="1">
              <a:buNone/>
            </a:pPr>
            <a:endParaRPr lang="fa-IR" sz="2800" dirty="0" smtClean="0">
              <a:solidFill>
                <a:srgbClr val="C00000"/>
              </a:solidFill>
              <a:latin typeface="Calibri" pitchFamily="34" charset="0"/>
              <a:ea typeface="Calibri" pitchFamily="34" charset="0"/>
              <a:cs typeface="B Titr" pitchFamily="2" charset="-78"/>
            </a:endParaRPr>
          </a:p>
          <a:p>
            <a:pPr algn="r" rtl="1"/>
            <a:r>
              <a:rPr lang="fa-IR" sz="28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Calibri" pitchFamily="34" charset="0"/>
                <a:ea typeface="Calibri" pitchFamily="34" charset="0"/>
                <a:cs typeface="B Titr" pitchFamily="2" charset="-78"/>
              </a:rPr>
              <a:t>اجتناب از اتصالات نادرست سوند و لوله ها </a:t>
            </a:r>
          </a:p>
          <a:p>
            <a:pPr algn="r" rtl="1">
              <a:buNone/>
            </a:pPr>
            <a:endParaRPr lang="fa-IR" sz="2800" dirty="0" smtClean="0">
              <a:solidFill>
                <a:srgbClr val="C00000"/>
              </a:solidFill>
              <a:latin typeface="Calibri" pitchFamily="34" charset="0"/>
              <a:ea typeface="Calibri" pitchFamily="34" charset="0"/>
              <a:cs typeface="B Titr" pitchFamily="2" charset="-78"/>
              <a:hlinkClick r:id="rId2" action="ppaction://hlinkfile"/>
            </a:endParaRPr>
          </a:p>
          <a:p>
            <a:pPr algn="r" rtl="1"/>
            <a:r>
              <a:rPr lang="fa-IR" sz="2800" dirty="0" smtClean="0">
                <a:solidFill>
                  <a:srgbClr val="C00000"/>
                </a:solidFill>
                <a:ea typeface="Calibri" pitchFamily="34" charset="0"/>
                <a:cs typeface="B Titr" pitchFamily="2" charset="-78"/>
                <a:hlinkClick r:id="rId2" action="ppaction://hlinkfile"/>
              </a:rPr>
              <a:t>استانداردهای الزامی  </a:t>
            </a:r>
            <a:r>
              <a:rPr lang="en-US" sz="2800" dirty="0" smtClean="0">
                <a:solidFill>
                  <a:srgbClr val="C00000"/>
                </a:solidFill>
                <a:ea typeface="Calibri" pitchFamily="34" charset="0"/>
                <a:cs typeface="B Titr" pitchFamily="2" charset="-78"/>
              </a:rPr>
              <a:t/>
            </a:r>
            <a:br>
              <a:rPr lang="en-US" sz="2800" dirty="0" smtClean="0">
                <a:solidFill>
                  <a:srgbClr val="C00000"/>
                </a:solidFill>
                <a:ea typeface="Calibri" pitchFamily="34" charset="0"/>
                <a:cs typeface="B Titr" pitchFamily="2" charset="-78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1_Delicate_Daisies[1]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81534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295</TotalTime>
  <Words>544</Words>
  <Application>Microsoft Office PowerPoint</Application>
  <PresentationFormat>On-screen Show (4:3)</PresentationFormat>
  <Paragraphs>98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Opulent</vt:lpstr>
      <vt:lpstr>9 راه حل ایمنی بیمار</vt:lpstr>
      <vt:lpstr>Slide 2</vt:lpstr>
      <vt:lpstr>ارکان حاکمیت بالینی </vt:lpstr>
      <vt:lpstr>اولین و مهمترین اصل در مراکز بهداشتی و درمانی  آسیب نرساندن به بیمار است </vt:lpstr>
      <vt:lpstr>Slide 5</vt:lpstr>
      <vt:lpstr>اصول کلی </vt:lpstr>
      <vt:lpstr>Slide 7</vt:lpstr>
      <vt:lpstr>توجه به داروها با نام و تلفظ مشابه جهت جلوگیری از خطای دارویی </vt:lpstr>
      <vt:lpstr>توجه به مشخصات فردی و شناسایی صحیح بیمار </vt:lpstr>
      <vt:lpstr>ارتباط موثر در زمان تحویل بیمار </vt:lpstr>
      <vt:lpstr>انجام پروسیجر صحیح در محل صحیح بدن بیمار </vt:lpstr>
      <vt:lpstr>ده رویکرد سازمان جهانی بهداشت برای جراحی ایمن</vt:lpstr>
      <vt:lpstr>  اطمینان از صحت دارو درمانی در مراحل انتقالی ارائه خدمات  (تلفیق دارویی ) </vt:lpstr>
      <vt:lpstr>استفاده صرفاً یکباره از وسائل تزریقات  (وسایل یکبارمصرف )</vt:lpstr>
      <vt:lpstr>Slide 15</vt:lpstr>
      <vt:lpstr>بهبود بهداشت دست برای جلوگیری از عفونت مرتبط با مراقبتهای سلامتی  </vt:lpstr>
      <vt:lpstr>Slide 17</vt:lpstr>
      <vt:lpstr>Slide 18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 راه حل ایمنی بیمار</dc:title>
  <dc:creator>HP</dc:creator>
  <cp:lastModifiedBy>Ariyamin</cp:lastModifiedBy>
  <cp:revision>34</cp:revision>
  <dcterms:created xsi:type="dcterms:W3CDTF">2012-09-14T16:51:35Z</dcterms:created>
  <dcterms:modified xsi:type="dcterms:W3CDTF">2012-09-16T03:45:54Z</dcterms:modified>
</cp:coreProperties>
</file>